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6" r:id="rId4"/>
    <p:sldId id="267" r:id="rId5"/>
    <p:sldId id="269" r:id="rId6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Lindsay (RTF) NHCT" initials="OL(N" lastIdx="3" clrIdx="0">
    <p:extLst>
      <p:ext uri="{19B8F6BF-5375-455C-9EA6-DF929625EA0E}">
        <p15:presenceInfo xmlns:p15="http://schemas.microsoft.com/office/powerpoint/2012/main" userId="S-1-5-21-1163163212-53153752-1116685130-1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54" y="-90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DBCBB6C2-3FED-4574-87F6-D00EC1A9B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121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72" cy="497127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363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17" y="4721900"/>
            <a:ext cx="5447355" cy="4474136"/>
          </a:xfrm>
          <a:prstGeom prst="rect">
            <a:avLst/>
          </a:prstGeom>
        </p:spPr>
        <p:txBody>
          <a:bodyPr vert="horz" lIns="92583" tIns="46292" rIns="92583" bIns="462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200"/>
            <a:ext cx="2949772" cy="497126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395" y="9442200"/>
            <a:ext cx="2949772" cy="497126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E65446C9-5CA0-433D-963F-1DE2B402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462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3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0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475DA-23D6-4798-8D03-66DEFD775EB3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66AD-BD24-427E-B5D9-F533790B01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F90A-0F6E-40D0-BECA-8A82698F3F12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F3E1-0D30-449F-9E5A-A9EFF2433B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592B-C557-4A9F-BF50-E017FC3DA846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0F8B-230B-409E-8EBA-6DD18D474A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1885-30DB-4FFA-B5C5-3DB72CCCDF4D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8AC8F-DC27-4EDF-9BAC-387A561B63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ECBC-7B57-4626-A2E5-AAD77C462B91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441B-1537-43C7-B5F3-4C9B50BECC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B853-9204-4545-B581-829F5D3FB015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86DE-DD05-4A73-BDD9-2AF4EA1A6D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06B0-6E73-4ADB-97A7-4315D380F282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1BC9-4A89-4237-A7EC-54499DDD9F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36B4-531B-4A19-9961-0A0961E21F3F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5AEC-FB73-4C07-AFA9-999BA068D1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BB6E-4185-443D-9B28-AD8F4B41D5A6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269D-2539-43C3-954C-6ABF389C6D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F951-D85B-46A5-AC6D-34BEC9F96AB5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5782-88E9-4682-9298-E3BDDAD311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4951B0-FCC7-44F5-9EA9-4716B5D891A7}" type="datetime1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28DF95-A45A-47D1-9962-CD516CAD07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/>
          <a:lstStyle/>
          <a:p>
            <a:pPr eaLnBrk="1" fontAlgn="ctr" hangingPunct="1"/>
            <a:r>
              <a:rPr lang="en-GB" dirty="0"/>
              <a:t>Do you have a long term condition?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400800" cy="1752600"/>
          </a:xfrm>
        </p:spPr>
        <p:txBody>
          <a:bodyPr/>
          <a:lstStyle/>
          <a:p>
            <a:pPr eaLnBrk="1" hangingPunct="1"/>
            <a:r>
              <a:rPr lang="en-GB" sz="3600" b="1" dirty="0">
                <a:solidFill>
                  <a:srgbClr val="558ED5"/>
                </a:solidFill>
              </a:rPr>
              <a:t>Have you heard about personalised care and support planning?</a:t>
            </a:r>
            <a:r>
              <a:rPr lang="en-GB" sz="4400" b="1" dirty="0">
                <a:solidFill>
                  <a:srgbClr val="558ED5"/>
                </a:solidFill>
              </a:rPr>
              <a:t> </a:t>
            </a:r>
          </a:p>
          <a:p>
            <a:pPr eaLnBrk="1" hangingPunct="1"/>
            <a:endParaRPr lang="en-GB" sz="4400" dirty="0">
              <a:solidFill>
                <a:srgbClr val="558ED5"/>
              </a:solidFill>
            </a:endParaRPr>
          </a:p>
        </p:txBody>
      </p:sp>
      <p:sp>
        <p:nvSpPr>
          <p:cNvPr id="13315" name="AutoShape 4" descr="data:image/jpeg;base64,/9j/4AAQSkZJRgABAQAAAQABAAD/2wCEAAkGBhQRERQUEhAUFBUWFBgYFxYVFhcVFRYXFBUVFxUVGhgXGyceGBkmGRQWKy8iIycrLCwsGR4xNTAsNSYrLCkBCQoKDgwOGg8PGiokHiQvLC0qLDUqLDAsMCotLCwwMiwpLC0sLSwqKiosKSosLSwsKSwsKSwsKS0pLCwpKSwsKf/AABEIAHgAeAMBIgACEQEDEQH/xAAbAAACAgMBAAAAAAAAAAAAAAAABQQGAQMHAv/EAEEQAAIBAwIDBQUDCQYHAAAAAAECAwAEERIhBTFBBhMiUWEUMnGBkUKhsQcjJFJicsHR4RUzU6LC8BZDgpKy0vH/xAAZAQACAwEAAAAAAAAAAAAAAAAAAwECBAX/xAApEQACAgEDAwIGAwAAAAAAAAAAAQIDERIhQQQTMVFhIjJxgaHwQrHR/9oADAMBAAIRAxEAPwDt9FFFABRRRmgArFL+P8Se3t5JY4+8ZFLac6cgc9wDyFU7gXbeeS6gWWS37qaMvhfCUIOApLHc5HLrTYUynFyXAmd0YSUXyX24uVjUs7BVHMsQAPmai8P47BcEiGZJCOYVgSPlVN/KiSHs2kBa1WXMwG495MavTGr7/Ootj3U/F4pLAL3aR/nmjGE3DADbbPL6elNjQnDU36/TbhiJ9Q1ZpS9Prv6F1j7VWrS90LiMyaiujPi1DOVx57Gmua5n+T6ykkuLmUCLu/apNWtMy5yxBRvs+8KadruOXBvIrKCVbcOuTKwyTnOy5+H1NEunXc0RfBMeoejXJF4rNILedeHW36XdmTBJ7xxhmz9kKCc49Kldm+PrewCZFKqWZQG5+FiM7eeKQ4NLVx6mhWJvD8+g1orGazVBgUUUUAFBooNAEXiXEUgjaSVgqKMkn/fOkXai+E3C5pYyygw61JyrDkR6g0v4mq8Wa7s3QxtbMhSTVqBZw2CU28j9aUdnrC8kea1njbSW/SZZHZg6acKkXIA4HMema1wqSWpvdbtexhsubelLZ7fcx2a4/fthUT223JVC8g7sjVs4zuWC9Tg044X+TWNYZIbgrLGZC0WAVeJTnI153yNPLqD51beH2KQRLGmyIuBk5wB6moN/x9UHhx+8eX9aHdKcn21hFoUKKTseRmluoUKFGkAADpgDAGKwoRBgaVHkMAVVDxGac+EMR5k6VrYnBpDzljX4AtVOzj5mO1rhFqVweRB+Bpdxzs3BeKFnjDYzg8mGeeCN6Ry8FkG6ujfVTWpOKzwnBLfBvEKtGp+YSIck1iS2C9/JqrusiXMitGqiIMBIqaB1DcwdvKk/B+MScLsZRPGRM079yh5yFgvjAGfDqJq6cN7SJIdL+Bvj4T8D0qfdcOjlZGeNWaNtSEjJU+Yqe7KPwWrKFOiPzV7MoPY3tNMlwlrNMLgyBmYjdoJATqRj1H4Haujq2a5reSTcKDQRYlnu53dJNOhUDYGnLHxNkjA/+Fn+T/hdzENbzOY5AxkjmUiRZg2CVJJyp3361a+uLXcWEuPf/BfT2Si+28t8+xeKKBRWI6AUt4/wt7iBo0meFjjDpzGDuOY2I9aZUVKbTyiJJSWGUGDsJc2twk1rdl9RCy9+NRKeeQfF6DYjzq+k451mk/aC/CLpz0y3w6CmuUrmkxUK41J6fAv45xzovLoPP1PpSKJdR1Oc/wC+Q8qjvLklm5n7vIV59prpQqUVhCJTyx2t7jYbVn28+dJPaa9wsz+6Ccc8ch8T0qHWuQ1jj28+deJbnUMHelk2tBllIHn0+o2rT7VUKtcA5m6ZcHH30+7P8fIYRSnY+4x/A+lVp5815U6hp69P5VadanHDIUsPKOh8W4NFdR93Mgdcg48iORB6VOUYpP2Y4t38Xi99MK3r5H7j9Kc1yZJxel8GyOH8SCiiiqlgooooAKo3aC61ufVj9F5VdpmwpPkD+Fc7vm8XyrX0sctsRc9jTdWrYG6DIzuwG3So3cqPemX/AKQXP8B99euNH84P3E/8RUCunFNrOTG3uNbaWJVZ+7ZwpA8Z95mzgYGwGx86jXXEXlIB5fZRRhRnyA5msgK0aDvFTSWLAg5JJGCMDfYAV59rCDEWQTzc7OfgB7g+/wBapFb+NyWwLyQn7cZPxXP86z/aRPvojeuNJ+q4rVBxAoNJwydUO4+I/VPqK9SW4ZS8OWA3ZCfGn095fUfMVbC/kvuRn0Nntqf4A/73/nW2G4VlfEaqVTUCMk5BHUmlXe+lS7A5EuP8JvxFTKCSBSH/AGXu9F0B9mVfv5j7wavlcu4dIRJat+3j/OB/Guo1zerjiaZroewUUUVjNAUUUUAeJlypHmDXNuJHGDXTKoPaOyw7r65Hz3rZ0klqwIuWwo4kheRQoySiYA/dFaJbNxjYNqJA0HVkjmNuu4rfa8RceFixQrpxtkAjG2etbZH7uDTE+QznWwBBG2FQ+W2fj8q6GqUcIx4T3Fb5GxGD5HY1jntn+VNrq+ZFjwF1mMFmIDE7nSPF6VKaFO+eNEGSufEQVLadWjGNhucEGpdrW+A0iUwmJhrQEHln3WHow/EVuW2/5kDHw745SJ9OY9R8xUxF0koPzZ+1DNuh9Qx5fPHxrx7F4wE1QyjkjHmehR/4H6mq68+SdJHCLOdgqSH5I/r+y33H0r3bqsSv+cViy6QFyevnyrfNME0uyL32T7jDT0w7AAjOTyBFQoLQtgDrUx3XsHPuMLCLVNbL+1q/zA/6a6XVJ7K2wkumce7EoA+J2H4GrtXO6qWZJehroWEFFFFZB4UUUUAV/j/bW3tDodi8vSJBqc55bchn1pcbz2+274RGOSNmV4zuwxvg7DfGDy61N7Y2dqsLTXCsuNI72MHvVOcIVI3GCaR9jOPW0TLBCl3I1w5fvZlHi23fJIyuANwK2VxXb1wTyjFOclZpk1hiqeDqOR51rikZDlTj8CPIg7GrXx/s+UJkiGVPvIOnqPSq53Qf3efl1/rW6u2M4lJQcWeGuw/94mrHIqQhA8tgQR8qkJdIZRLllIIJTGrOABgMPMDqBUNoyOdY01ftplcslNxU6AndroHJWy5HoGO4+WK8PxFtARRoXfqSd+YBPuj0FR8Vtgti5wozRoiictmhIs1OWIxjbJd9lHUA9fielbfDFgDxv0A339cc/hT7hfDktgbi7kVW6aiAFz/qpdlulf0WjEcdn+FezwhftHdvienypnXNpO2d5btNJ7OZYDPlZGcaO7YhY1jwNyeecnc4rpANcy2EovMuTRVZGey4M0UUUkeFFFFAGGGaoX9mpwua6vZtAQ7W8ak/ayWUZ90k45bc6v1aLuxSUASIrgMGAYZwynIPxplc9OVw/IqyvXvyvBQuz3byRJdF68fjV5PDsbfSc924+H0686sN1wO3vF72CRQTuHTDKfiB/StMXCDYQ3ko/SGkd5Qoj8XiG0exJYZFVOHghsLBboM6XcpAAUlQWmYaQU5HA3+ta8Rk81vD2S9zGpTgsTWeX7De67P3Uf2VlX03+470ueJx71pIPhq/9abcP7cyTzW0CxhJS7i5Rgcp3YG4+JO1HZvtrNdNL/cYjWQhAW706PdbH6ppuu2K+JInXXJ7MWw28je7Zuf3tRH4Cmlv2cuZdnZYl8hz+gP8a09n+3lxcSwI0ETLMjt+bZtUYTIywO25x9ag2vF7i8F1bTvNDcyITFGF0IgTJ8MgOWzkAk7HG3WiTt8YS/JCsr4y/wAFntra3tG7tMPclCyqSA7hR02woqo8RuH4jGt5Ggd7cMk1nINQUnOWUc84B6Z26YxUSzS8vYoL2N1kltpFjWFVw2Ng+tyeZGOnImuhWXZmNLp7pSyPIgV0GNBPMscczSm1S8t5l+7fRgtV6wliP7uRex/Do24fbKy6wFVhrXGGByGAPLflVlrAFZrFKTk2zfCOlJBRRRVSwUUUUAFFFFABiol/wqKfR3qBtDh1z0ZeTUUUJ48ENJ+TR/w/ELn2kLiXQUJHIgkbn12pP2b7EmyJC3LPGQw0NGgOWxvrG/yooq6tkk1kW6oN5wa+Hfk6iiS3HeyF4HLLIuEZgxyUbHNc07suzsUU0k4BMsnNmYsQP1Vz7q+gooqZWzl5YRqhHwifDbqgwqhRnOAANzzO1bKKKWNCiiigAooo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13316" name="AutoShape 6" descr="data:image/jpeg;base64,/9j/4AAQSkZJRgABAQAAAQABAAD/2wCEAAkGBhQRERQUEhAUFBUWFBgYFxYVFhcVFRYXFBUVFxUVGhgXGyceGBkmGRQWKy8iIycrLCwsGR4xNTAsNSYrLCkBCQoKDgwOGg8PGiokHiQvLC0qLDUqLDAsMCotLCwwMiwpLC0sLSwqKiosKSosLSwsKSwsKSwsKS0pLCwpKSwsKf/AABEIAHgAeAMBIgACEQEDEQH/xAAbAAACAgMBAAAAAAAAAAAAAAAABQQGAQMHAv/EAEEQAAIBAwIDBQUDCQYHAAAAAAECAwAEERIhBTFBBhMiUWEUMnGBkUKhsQcjJFJicsHR4RUzU6LC8BZDgpKy0vH/xAAZAQACAwEAAAAAAAAAAAAAAAAAAwECBAX/xAApEQACAgEDAwIGAwAAAAAAAAAAAQIDERIhQQQTMVFhIjJxgaHwQrHR/9oADAMBAAIRAxEAPwDt9FFFABRRRmgArFL+P8Se3t5JY4+8ZFLac6cgc9wDyFU7gXbeeS6gWWS37qaMvhfCUIOApLHc5HLrTYUynFyXAmd0YSUXyX24uVjUs7BVHMsQAPmai8P47BcEiGZJCOYVgSPlVN/KiSHs2kBa1WXMwG495MavTGr7/Ootj3U/F4pLAL3aR/nmjGE3DADbbPL6elNjQnDU36/TbhiJ9Q1ZpS9Prv6F1j7VWrS90LiMyaiujPi1DOVx57Gmua5n+T6ykkuLmUCLu/apNWtMy5yxBRvs+8KadruOXBvIrKCVbcOuTKwyTnOy5+H1NEunXc0RfBMeoejXJF4rNILedeHW36XdmTBJ7xxhmz9kKCc49Kldm+PrewCZFKqWZQG5+FiM7eeKQ4NLVx6mhWJvD8+g1orGazVBgUUUUAFBooNAEXiXEUgjaSVgqKMkn/fOkXai+E3C5pYyygw61JyrDkR6g0v4mq8Wa7s3QxtbMhSTVqBZw2CU28j9aUdnrC8kea1njbSW/SZZHZg6acKkXIA4HMema1wqSWpvdbtexhsubelLZ7fcx2a4/fthUT223JVC8g7sjVs4zuWC9Tg044X+TWNYZIbgrLGZC0WAVeJTnI153yNPLqD51beH2KQRLGmyIuBk5wB6moN/x9UHhx+8eX9aHdKcn21hFoUKKTseRmluoUKFGkAADpgDAGKwoRBgaVHkMAVVDxGac+EMR5k6VrYnBpDzljX4AtVOzj5mO1rhFqVweRB+Bpdxzs3BeKFnjDYzg8mGeeCN6Ry8FkG6ujfVTWpOKzwnBLfBvEKtGp+YSIck1iS2C9/JqrusiXMitGqiIMBIqaB1DcwdvKk/B+MScLsZRPGRM079yh5yFgvjAGfDqJq6cN7SJIdL+Bvj4T8D0qfdcOjlZGeNWaNtSEjJU+Yqe7KPwWrKFOiPzV7MoPY3tNMlwlrNMLgyBmYjdoJATqRj1H4Haujq2a5reSTcKDQRYlnu53dJNOhUDYGnLHxNkjA/+Fn+T/hdzENbzOY5AxkjmUiRZg2CVJJyp3361a+uLXcWEuPf/BfT2Si+28t8+xeKKBRWI6AUt4/wt7iBo0meFjjDpzGDuOY2I9aZUVKbTyiJJSWGUGDsJc2twk1rdl9RCy9+NRKeeQfF6DYjzq+k451mk/aC/CLpz0y3w6CmuUrmkxUK41J6fAv45xzovLoPP1PpSKJdR1Oc/wC+Q8qjvLklm5n7vIV59prpQqUVhCJTyx2t7jYbVn28+dJPaa9wsz+6Ccc8ch8T0qHWuQ1jj28+deJbnUMHelk2tBllIHn0+o2rT7VUKtcA5m6ZcHH30+7P8fIYRSnY+4x/A+lVp5815U6hp69P5VadanHDIUsPKOh8W4NFdR93Mgdcg48iORB6VOUYpP2Y4t38Xi99MK3r5H7j9Kc1yZJxel8GyOH8SCiiiqlgooooAKo3aC61ufVj9F5VdpmwpPkD+Fc7vm8XyrX0sctsRc9jTdWrYG6DIzuwG3So3cqPemX/AKQXP8B99euNH84P3E/8RUCunFNrOTG3uNbaWJVZ+7ZwpA8Z95mzgYGwGx86jXXEXlIB5fZRRhRnyA5msgK0aDvFTSWLAg5JJGCMDfYAV59rCDEWQTzc7OfgB7g+/wBapFb+NyWwLyQn7cZPxXP86z/aRPvojeuNJ+q4rVBxAoNJwydUO4+I/VPqK9SW4ZS8OWA3ZCfGn095fUfMVbC/kvuRn0Nntqf4A/73/nW2G4VlfEaqVTUCMk5BHUmlXe+lS7A5EuP8JvxFTKCSBSH/AGXu9F0B9mVfv5j7wavlcu4dIRJat+3j/OB/Guo1zerjiaZroewUUUVjNAUUUUAeJlypHmDXNuJHGDXTKoPaOyw7r65Hz3rZ0klqwIuWwo4kheRQoySiYA/dFaJbNxjYNqJA0HVkjmNuu4rfa8RceFixQrpxtkAjG2etbZH7uDTE+QznWwBBG2FQ+W2fj8q6GqUcIx4T3Fb5GxGD5HY1jntn+VNrq+ZFjwF1mMFmIDE7nSPF6VKaFO+eNEGSufEQVLadWjGNhucEGpdrW+A0iUwmJhrQEHln3WHow/EVuW2/5kDHw745SJ9OY9R8xUxF0koPzZ+1DNuh9Qx5fPHxrx7F4wE1QyjkjHmehR/4H6mq68+SdJHCLOdgqSH5I/r+y33H0r3bqsSv+cViy6QFyevnyrfNME0uyL32T7jDT0w7AAjOTyBFQoLQtgDrUx3XsHPuMLCLVNbL+1q/zA/6a6XVJ7K2wkumce7EoA+J2H4GrtXO6qWZJehroWEFFFFZB4UUUUAV/j/bW3tDodi8vSJBqc55bchn1pcbz2+274RGOSNmV4zuwxvg7DfGDy61N7Y2dqsLTXCsuNI72MHvVOcIVI3GCaR9jOPW0TLBCl3I1w5fvZlHi23fJIyuANwK2VxXb1wTyjFOclZpk1hiqeDqOR51rikZDlTj8CPIg7GrXx/s+UJkiGVPvIOnqPSq53Qf3efl1/rW6u2M4lJQcWeGuw/94mrHIqQhA8tgQR8qkJdIZRLllIIJTGrOABgMPMDqBUNoyOdY01ftplcslNxU6AndroHJWy5HoGO4+WK8PxFtARRoXfqSd+YBPuj0FR8Vtgti5wozRoiictmhIs1OWIxjbJd9lHUA9fielbfDFgDxv0A339cc/hT7hfDktgbi7kVW6aiAFz/qpdlulf0WjEcdn+FezwhftHdvienypnXNpO2d5btNJ7OZYDPlZGcaO7YhY1jwNyeecnc4rpANcy2EovMuTRVZGey4M0UUUkeFFFFAGGGaoX9mpwua6vZtAQ7W8ak/ayWUZ90k45bc6v1aLuxSUASIrgMGAYZwynIPxplc9OVw/IqyvXvyvBQuz3byRJdF68fjV5PDsbfSc924+H0686sN1wO3vF72CRQTuHTDKfiB/StMXCDYQ3ko/SGkd5Qoj8XiG0exJYZFVOHghsLBboM6XcpAAUlQWmYaQU5HA3+ta8Rk81vD2S9zGpTgsTWeX7De67P3Uf2VlX03+470ueJx71pIPhq/9abcP7cyTzW0CxhJS7i5Rgcp3YG4+JO1HZvtrNdNL/cYjWQhAW706PdbH6ppuu2K+JInXXJ7MWw28je7Zuf3tRH4Cmlv2cuZdnZYl8hz+gP8a09n+3lxcSwI0ETLMjt+bZtUYTIywO25x9ag2vF7i8F1bTvNDcyITFGF0IgTJ8MgOWzkAk7HG3WiTt8YS/JCsr4y/wAFntra3tG7tMPclCyqSA7hR02woqo8RuH4jGt5Ggd7cMk1nINQUnOWUc84B6Z26YxUSzS8vYoL2N1kltpFjWFVw2Ng+tyeZGOnImuhWXZmNLp7pSyPIgV0GNBPMscczSm1S8t5l+7fRgtV6wliP7uRex/Do24fbKy6wFVhrXGGByGAPLflVlrAFZrFKTk2zfCOlJBRRRVSwUUUUAFFFFABiol/wqKfR3qBtDh1z0ZeTUUUJ48ENJ+TR/w/ELn2kLiXQUJHIgkbn12pP2b7EmyJC3LPGQw0NGgOWxvrG/yooq6tkk1kW6oN5wa+Hfk6iiS3HeyF4HLLIuEZgxyUbHNc07suzsUU0k4BMsnNmYsQP1Vz7q+gooqZWzl5YRqhHwifDbqgwqhRnOAANzzO1bKKKWNCiiigAooo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971500" y="4725144"/>
            <a:ext cx="7200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This gives you the chance to have more information and be more involved in your healthcare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19835-A657-F0AE-B029-6D17E2DC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55" y="163331"/>
            <a:ext cx="68195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A53E1-C668-8FD4-0B29-C32AFC1189D0}"/>
              </a:ext>
            </a:extLst>
          </p:cNvPr>
          <p:cNvSpPr txBox="1"/>
          <p:nvPr/>
        </p:nvSpPr>
        <p:spPr>
          <a:xfrm>
            <a:off x="119875" y="6525344"/>
            <a:ext cx="294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©Year of Care Partnership – August 2024 V2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/>
              <a:t>So what does this mean for me?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827584" y="2132856"/>
            <a:ext cx="7607052" cy="4176713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GB" sz="2400" b="1" dirty="0"/>
              <a:t>Your personalised care and support planning review may take place over two appointments. </a:t>
            </a:r>
          </a:p>
          <a:p>
            <a:pPr marL="0" indent="0" eaLnBrk="1" hangingPunct="1">
              <a:buFont typeface="Arial" charset="0"/>
              <a:buNone/>
            </a:pPr>
            <a:endParaRPr lang="en-GB" sz="2400" b="1" dirty="0"/>
          </a:p>
          <a:p>
            <a:pPr marL="0" indent="0" eaLnBrk="1" hangingPunct="1">
              <a:buFont typeface="Arial" charset="0"/>
              <a:buNone/>
            </a:pPr>
            <a:r>
              <a:rPr lang="en-GB" sz="2400" b="1" dirty="0"/>
              <a:t>At the first appointment: </a:t>
            </a:r>
          </a:p>
          <a:p>
            <a:pPr marL="0" indent="0" eaLnBrk="1" hangingPunct="1">
              <a:buNone/>
            </a:pPr>
            <a:r>
              <a:rPr lang="en-GB" sz="2400" dirty="0"/>
              <a:t>You may be asked to attend the surgery to have all your tests and checks done with a healthcare assistant. </a:t>
            </a:r>
          </a:p>
          <a:p>
            <a:pPr marL="0" indent="0" eaLnBrk="1" hangingPunct="1">
              <a:buNone/>
            </a:pPr>
            <a:endParaRPr lang="en-GB" sz="2400" dirty="0"/>
          </a:p>
          <a:p>
            <a:pPr marL="0" indent="0" eaLnBrk="1" hangingPunct="1">
              <a:buNone/>
            </a:pPr>
            <a:r>
              <a:rPr lang="en-GB" sz="2400" dirty="0"/>
              <a:t>Shortly after this your test results will be sent to you. </a:t>
            </a:r>
          </a:p>
          <a:p>
            <a:pPr eaLnBrk="1" hangingPunct="1">
              <a:buFont typeface="Arial" charset="0"/>
              <a:buNone/>
            </a:pPr>
            <a:endParaRPr lang="en-GB" sz="24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1CFC838-F3FA-327A-2F87-A228D7817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55" y="163331"/>
            <a:ext cx="68195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C832E8-1BB3-4190-5167-3EC66B033D06}"/>
              </a:ext>
            </a:extLst>
          </p:cNvPr>
          <p:cNvSpPr txBox="1"/>
          <p:nvPr/>
        </p:nvSpPr>
        <p:spPr>
          <a:xfrm>
            <a:off x="119875" y="6525344"/>
            <a:ext cx="294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©Year of Care Partnership – August 2024 V2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75" y="460679"/>
            <a:ext cx="7925803" cy="1143000"/>
          </a:xfrm>
        </p:spPr>
        <p:txBody>
          <a:bodyPr/>
          <a:lstStyle/>
          <a:p>
            <a:r>
              <a:rPr lang="en-GB" sz="2400" dirty="0"/>
              <a:t>You will be sent a preparation prompt with your results. </a:t>
            </a:r>
            <a:br>
              <a:rPr lang="en-GB" sz="2400" dirty="0"/>
            </a:br>
            <a:r>
              <a:rPr lang="en-GB" sz="2400" dirty="0"/>
              <a:t>This can help you think about what you want to talk about.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D6679-48DE-9608-6777-CDF52B962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2203">
            <a:off x="1194303" y="1749267"/>
            <a:ext cx="3240360" cy="4608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BD644B-F006-6AC4-8C1E-85CD674D4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 rot="266818">
            <a:off x="4968338" y="1714094"/>
            <a:ext cx="3171376" cy="4656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4D74381-6B52-55CF-8F18-077D6C867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55" y="163331"/>
            <a:ext cx="68195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F2890-CA87-8F07-4E0D-6AE9F3ED5B1B}"/>
              </a:ext>
            </a:extLst>
          </p:cNvPr>
          <p:cNvSpPr txBox="1"/>
          <p:nvPr/>
        </p:nvSpPr>
        <p:spPr>
          <a:xfrm>
            <a:off x="119875" y="6525344"/>
            <a:ext cx="294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©Year of Care Partnership – August 2024 V2</a:t>
            </a:r>
          </a:p>
        </p:txBody>
      </p:sp>
    </p:spTree>
    <p:extLst>
      <p:ext uri="{BB962C8B-B14F-4D97-AF65-F5344CB8AC3E}">
        <p14:creationId xmlns:p14="http://schemas.microsoft.com/office/powerpoint/2010/main" val="270283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436" y="234251"/>
            <a:ext cx="7067128" cy="1143000"/>
          </a:xfrm>
        </p:spPr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+mn-lt"/>
              </a:rPr>
              <a:t>Some of the things you might want to think about before your appointment include:</a:t>
            </a:r>
            <a:endParaRPr lang="en-GB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535" y="1651523"/>
            <a:ext cx="4038600" cy="4709120"/>
          </a:xfrm>
        </p:spPr>
        <p:txBody>
          <a:bodyPr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Sleep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Medication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Memory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Food choices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Pregnancy and contraception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Driving/Travel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Work/benefits/money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Pain/discomfort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Managing my symptoms</a:t>
            </a:r>
          </a:p>
          <a:p>
            <a:pPr marL="0" indent="0">
              <a:buNone/>
            </a:pPr>
            <a:endParaRPr lang="en-GB" sz="20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135" y="1468675"/>
            <a:ext cx="4392488" cy="4637112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Feeling down or stressed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Eating the right amount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Giving up smoking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Coping with my day-to-day health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Alcohol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Keeping active and getting around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Relationships/sex life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My future health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+mj-lt"/>
                <a:ea typeface="Times New Roman"/>
                <a:cs typeface="Times New Roman"/>
              </a:rPr>
              <a:t>Feeling lonely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058AF20-8116-20F2-1659-84C53E74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55" y="163331"/>
            <a:ext cx="68195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D07C75-B6A8-1AB0-7E58-0CC67A81C8C5}"/>
              </a:ext>
            </a:extLst>
          </p:cNvPr>
          <p:cNvSpPr txBox="1"/>
          <p:nvPr/>
        </p:nvSpPr>
        <p:spPr>
          <a:xfrm>
            <a:off x="119875" y="6525344"/>
            <a:ext cx="294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©Year of Care Partnership – August 2024 V2</a:t>
            </a:r>
          </a:p>
        </p:txBody>
      </p:sp>
    </p:spTree>
    <p:extLst>
      <p:ext uri="{BB962C8B-B14F-4D97-AF65-F5344CB8AC3E}">
        <p14:creationId xmlns:p14="http://schemas.microsoft.com/office/powerpoint/2010/main" val="174031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6884" y="599634"/>
            <a:ext cx="8229600" cy="926976"/>
          </a:xfrm>
        </p:spPr>
        <p:txBody>
          <a:bodyPr/>
          <a:lstStyle/>
          <a:p>
            <a:pPr eaLnBrk="1" hangingPunct="1"/>
            <a:br>
              <a:rPr lang="en-GB" dirty="0"/>
            </a:br>
            <a:r>
              <a:rPr lang="en-GB" dirty="0"/>
              <a:t>Personalised care and support </a:t>
            </a:r>
            <a:br>
              <a:rPr lang="en-GB" dirty="0"/>
            </a:br>
            <a:r>
              <a:rPr lang="en-GB" dirty="0"/>
              <a:t>planning</a:t>
            </a:r>
            <a:r>
              <a:rPr lang="en-GB" b="1" dirty="0"/>
              <a:t> </a:t>
            </a:r>
            <a:r>
              <a:rPr lang="en-GB" dirty="0"/>
              <a:t>appointment</a:t>
            </a:r>
            <a:br>
              <a:rPr lang="en-GB" dirty="0"/>
            </a:br>
            <a:endParaRPr lang="en-GB" sz="48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39552" y="2169888"/>
            <a:ext cx="3528392" cy="288032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400" dirty="0"/>
              <a:t>You will be able to discuss your results and talk about what is important to you. </a:t>
            </a:r>
          </a:p>
          <a:p>
            <a:pPr marL="0" indent="0" eaLnBrk="1" hangingPunct="1">
              <a:buNone/>
            </a:pPr>
            <a:endParaRPr lang="en-GB" sz="2400" dirty="0"/>
          </a:p>
          <a:p>
            <a:pPr marL="0" indent="0" eaLnBrk="1" hangingPunct="1">
              <a:buNone/>
            </a:pPr>
            <a:r>
              <a:rPr lang="en-GB" sz="2400" dirty="0"/>
              <a:t>By the end of your appointment, you will have a plan that has been agreed.</a:t>
            </a:r>
          </a:p>
          <a:p>
            <a:pPr eaLnBrk="1" hangingPunct="1">
              <a:buFont typeface="Arial" charset="0"/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CA66E-80AC-41D0-B718-F4BF55E0C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49" t="16800" b="16263"/>
          <a:stretch/>
        </p:blipFill>
        <p:spPr>
          <a:xfrm>
            <a:off x="4361281" y="2348880"/>
            <a:ext cx="4289919" cy="240543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09C476-573A-535B-6474-4F00DCB19134}"/>
              </a:ext>
            </a:extLst>
          </p:cNvPr>
          <p:cNvSpPr txBox="1"/>
          <p:nvPr/>
        </p:nvSpPr>
        <p:spPr>
          <a:xfrm>
            <a:off x="539552" y="5686793"/>
            <a:ext cx="8325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+mn-lt"/>
              </a:rPr>
              <a:t>For more information on personalised care and support planning, please visit: </a:t>
            </a:r>
          </a:p>
          <a:p>
            <a:pPr algn="ctr"/>
            <a:r>
              <a:rPr lang="en-GB" sz="2000" dirty="0">
                <a:latin typeface="+mn-lt"/>
              </a:rPr>
              <a:t>www.yearofcare.co.uk/living-with-long-term-condition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A0996D-F2DC-607A-E6D6-8F0B07F0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55" y="163331"/>
            <a:ext cx="68195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D39619-064C-9497-7762-7197F0CDDD2D}"/>
              </a:ext>
            </a:extLst>
          </p:cNvPr>
          <p:cNvSpPr txBox="1"/>
          <p:nvPr/>
        </p:nvSpPr>
        <p:spPr>
          <a:xfrm>
            <a:off x="119875" y="6525344"/>
            <a:ext cx="294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©Year of Care Partnership – August 2024 V2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297</Words>
  <Application>Microsoft Office PowerPoint</Application>
  <PresentationFormat>On-screen Show (4:3)</PresentationFormat>
  <Paragraphs>41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Do you have a long term condition?</vt:lpstr>
      <vt:lpstr>So what does this mean for me?</vt:lpstr>
      <vt:lpstr>You will be sent a preparation prompt with your results.  This can help you think about what you want to talk about. </vt:lpstr>
      <vt:lpstr>Some of the things you might want to think about before your appointment include:</vt:lpstr>
      <vt:lpstr> Personalised care and support  planning appointment </vt:lpstr>
    </vt:vector>
  </TitlesOfParts>
  <Company>ListerWilderLtd.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have  DIABETES?</dc:title>
  <dc:creator>User</dc:creator>
  <cp:lastModifiedBy>Mackenzie Michaela (RTF) NHCT</cp:lastModifiedBy>
  <cp:revision>52</cp:revision>
  <cp:lastPrinted>2024-08-21T10:11:34Z</cp:lastPrinted>
  <dcterms:created xsi:type="dcterms:W3CDTF">2013-10-15T12:04:29Z</dcterms:created>
  <dcterms:modified xsi:type="dcterms:W3CDTF">2024-08-21T10:11:40Z</dcterms:modified>
</cp:coreProperties>
</file>